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4"/>
  </p:normalViewPr>
  <p:slideViewPr>
    <p:cSldViewPr snapToGrid="0">
      <p:cViewPr varScale="1">
        <p:scale>
          <a:sx n="170" d="100"/>
          <a:sy n="170" d="100"/>
        </p:scale>
        <p:origin x="200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bc9f466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bc9f466f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6bc9f466f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bae4fdfb7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8bae4fdfb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bd6c5e0f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8bd6c5e0f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c01f058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8c01f05885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8c01f05885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8c8bb777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8c8bb7771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8c8bb7771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8c8bb777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8c8bb7771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8c8bb7771f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538315" y="3067665"/>
            <a:ext cx="8067369" cy="9586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  <a:defRPr sz="3600">
                <a:solidFill>
                  <a:srgbClr val="E36C0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8317" y="4063181"/>
            <a:ext cx="8082115" cy="67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sz="2800" b="0" i="0">
                <a:solidFill>
                  <a:srgbClr val="595959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13" descr="E:\websites\free-power-point-templates\2012\logo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2100141" y="443407"/>
            <a:ext cx="6571913" cy="7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  <a:defRPr sz="3600">
                <a:solidFill>
                  <a:srgbClr val="E36C0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2092767" y="1177436"/>
            <a:ext cx="6594035" cy="351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>
                <a:solidFill>
                  <a:srgbClr val="595959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Char char="–"/>
              <a:defRPr>
                <a:solidFill>
                  <a:srgbClr val="595959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>
                <a:solidFill>
                  <a:srgbClr val="595959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–"/>
              <a:defRPr>
                <a:solidFill>
                  <a:srgbClr val="595959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»"/>
              <a:defRPr>
                <a:solidFill>
                  <a:srgbClr val="595959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49826" y="821646"/>
            <a:ext cx="8259098" cy="76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  <a:defRPr sz="3600">
                <a:solidFill>
                  <a:srgbClr val="E36C0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448966" y="1600200"/>
            <a:ext cx="8246070" cy="3262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ctr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>
                <a:solidFill>
                  <a:srgbClr val="595959"/>
                </a:solidFill>
              </a:defRPr>
            </a:lvl1pPr>
            <a:lvl2pPr marL="914400" lvl="1" indent="-406400" algn="ctr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Char char="–"/>
              <a:defRPr>
                <a:solidFill>
                  <a:srgbClr val="595959"/>
                </a:solidFill>
              </a:defRPr>
            </a:lvl2pPr>
            <a:lvl3pPr marL="1371600" lvl="2" indent="-381000" algn="ctr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>
                <a:solidFill>
                  <a:srgbClr val="595959"/>
                </a:solidFill>
              </a:defRPr>
            </a:lvl3pPr>
            <a:lvl4pPr marL="1828800" lvl="3" indent="-355600" algn="ctr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–"/>
              <a:defRPr>
                <a:solidFill>
                  <a:srgbClr val="595959"/>
                </a:solidFill>
              </a:defRPr>
            </a:lvl4pPr>
            <a:lvl5pPr marL="2286000" lvl="4" indent="-355600" algn="ctr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»"/>
              <a:defRPr>
                <a:solidFill>
                  <a:srgbClr val="595959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517943" y="861582"/>
            <a:ext cx="8093365" cy="7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  <a:defRPr sz="3600">
                <a:solidFill>
                  <a:srgbClr val="E36C0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536879" y="167026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 b="1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536879" y="2142662"/>
            <a:ext cx="4040188" cy="227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ctr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>
                <a:solidFill>
                  <a:srgbClr val="595959"/>
                </a:solidFill>
              </a:defRPr>
            </a:lvl1pPr>
            <a:lvl2pPr marL="914400" lvl="1" indent="-355600" algn="ctr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–"/>
              <a:defRPr sz="2000">
                <a:solidFill>
                  <a:srgbClr val="595959"/>
                </a:solidFill>
              </a:defRPr>
            </a:lvl2pPr>
            <a:lvl3pPr marL="1371600" lvl="2" indent="-342900" algn="ctr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>
                <a:solidFill>
                  <a:srgbClr val="595959"/>
                </a:solidFill>
              </a:defRPr>
            </a:lvl3pPr>
            <a:lvl4pPr marL="1828800" lvl="3" indent="-330200" algn="ctr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–"/>
              <a:defRPr sz="1600">
                <a:solidFill>
                  <a:srgbClr val="595959"/>
                </a:solidFill>
              </a:defRPr>
            </a:lvl4pPr>
            <a:lvl5pPr marL="2286000" lvl="4" indent="-330200" algn="ctr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»"/>
              <a:defRPr sz="1600">
                <a:solidFill>
                  <a:srgbClr val="595959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3"/>
          </p:nvPr>
        </p:nvSpPr>
        <p:spPr>
          <a:xfrm>
            <a:off x="4572000" y="167026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 b="1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4"/>
          </p:nvPr>
        </p:nvSpPr>
        <p:spPr>
          <a:xfrm>
            <a:off x="4572000" y="2142662"/>
            <a:ext cx="4041775" cy="227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ctr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>
                <a:solidFill>
                  <a:srgbClr val="595959"/>
                </a:solidFill>
              </a:defRPr>
            </a:lvl1pPr>
            <a:lvl2pPr marL="914400" lvl="1" indent="-355600" algn="ctr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–"/>
              <a:defRPr sz="2000">
                <a:solidFill>
                  <a:srgbClr val="595959"/>
                </a:solidFill>
              </a:defRPr>
            </a:lvl2pPr>
            <a:lvl3pPr marL="1371600" lvl="2" indent="-342900" algn="ctr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>
                <a:solidFill>
                  <a:srgbClr val="595959"/>
                </a:solidFill>
              </a:defRPr>
            </a:lvl3pPr>
            <a:lvl4pPr marL="1828800" lvl="3" indent="-330200" algn="ctr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–"/>
              <a:defRPr sz="1600">
                <a:solidFill>
                  <a:srgbClr val="595959"/>
                </a:solidFill>
              </a:defRPr>
            </a:lvl4pPr>
            <a:lvl5pPr marL="2286000" lvl="4" indent="-330200" algn="ctr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»"/>
              <a:defRPr sz="1600">
                <a:solidFill>
                  <a:srgbClr val="595959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madrid.es/sites/v/index.jsp?vgnextoid=983de3811af52710VgnVCM1000001d4a900aRCRD&amp;vgnextchannel=374512b9ace9f310VgnVCM100000171f5a0aRCR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os.madrid.es/sites/v/index.jsp?vgnextoid=5628ae43b6d85410VgnVCM100000333a5a0aRCRD&amp;vgnextchannel=374512b9ace9f310VgnVCM100000171f5a0aRCRD" TargetMode="External"/><Relationship Id="rId5" Type="http://schemas.openxmlformats.org/officeDocument/2006/relationships/hyperlink" Target="https://datos.madrid.es/sites/v/index.jsp?vgnextoid=b6f3532315dd3410VgnVCM1000000b205a0aRCRD&amp;vgnextchannel=374512b9ace9f310VgnVCM100000171f5a0aRCRD" TargetMode="External"/><Relationship Id="rId4" Type="http://schemas.openxmlformats.org/officeDocument/2006/relationships/hyperlink" Target="https://datos.madrid.es/sites/v/index.jsp?vgnextoid=ef4bcfc2d84a5610VgnVCM1000001d4a900aRCRD&amp;vgnextchannel=374512b9ace9f310VgnVCM100000171f5a0aRC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619433" y="2979175"/>
            <a:ext cx="7860890" cy="11872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</a:pPr>
            <a:r>
              <a:rPr lang="en-US"/>
              <a:t>OPEN DATA &amp; KNOWLEDGE GRAPHS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612057" y="4026310"/>
            <a:ext cx="7853517" cy="730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en-US" dirty="0"/>
              <a:t>GROUP 20</a:t>
            </a:r>
            <a:endParaRPr dirty="0"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</a:pPr>
            <a:r>
              <a:rPr lang="en-US" sz="1200" dirty="0"/>
              <a:t>Salvador </a:t>
            </a:r>
            <a:r>
              <a:rPr lang="en-US" sz="1200" dirty="0" err="1"/>
              <a:t>Campillo</a:t>
            </a:r>
            <a:r>
              <a:rPr lang="en-US" sz="1200" dirty="0"/>
              <a:t> Morales, Joao </a:t>
            </a:r>
            <a:r>
              <a:rPr lang="en-US" sz="1200" dirty="0" err="1"/>
              <a:t>Diogo</a:t>
            </a:r>
            <a:r>
              <a:rPr lang="en-US" sz="1200" dirty="0"/>
              <a:t> </a:t>
            </a:r>
            <a:r>
              <a:rPr lang="en-US" sz="1200" dirty="0" err="1"/>
              <a:t>Martines</a:t>
            </a:r>
            <a:r>
              <a:rPr lang="en-US" sz="1200" dirty="0"/>
              <a:t> </a:t>
            </a:r>
            <a:r>
              <a:rPr lang="en-US" sz="1200" dirty="0" err="1"/>
              <a:t>Romao</a:t>
            </a:r>
            <a:r>
              <a:rPr lang="en-US" sz="1200" dirty="0"/>
              <a:t>, Ricardo Carvalho, Adam Saleh </a:t>
            </a:r>
            <a:r>
              <a:rPr lang="en-US" sz="1200" dirty="0" err="1"/>
              <a:t>Seffo</a:t>
            </a:r>
            <a:r>
              <a:rPr lang="en-US" sz="1200" dirty="0"/>
              <a:t>, Mahmoud </a:t>
            </a:r>
            <a:r>
              <a:rPr lang="en-US" sz="1200" dirty="0" err="1"/>
              <a:t>Almizel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449826" y="974046"/>
            <a:ext cx="82590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Datasources</a:t>
            </a:r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448975" y="1600200"/>
            <a:ext cx="8246100" cy="354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708" b="1"/>
              <a:t>Collectives datasource: </a:t>
            </a:r>
            <a:r>
              <a:rPr lang="en-US" sz="1708" u="sng">
                <a:solidFill>
                  <a:schemeClr val="hlink"/>
                </a:solidFill>
                <a:hlinkClick r:id="rId3"/>
              </a:rPr>
              <a:t>https://datos.madrid.es/sites/v/index.jsp?vgnextoid=983de3811af52710VgnVCM1000001d4a900aRCRD&amp;vgnextchannel=374512b9ace9f310VgnVCM100000171f5a0aRCRD</a:t>
            </a:r>
            <a:endParaRPr sz="1708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8" b="1"/>
              <a:t>Foundations datasource:</a:t>
            </a:r>
            <a:endParaRPr sz="1708" b="1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708" u="sng">
                <a:solidFill>
                  <a:schemeClr val="hlink"/>
                </a:solidFill>
                <a:hlinkClick r:id="rId4"/>
              </a:rPr>
              <a:t>https://datos.madrid.es/sites/v/index.jsp?vgnextoid=ef4bcfc2d84a5610VgnVCM1000001d4a900aRCRD&amp;vgnextchannel=374512b9ace9f310VgnVCM100000171f5a0aRCRD</a:t>
            </a:r>
            <a:endParaRPr sz="1708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8" b="1"/>
              <a:t>Federations datasource:</a:t>
            </a:r>
            <a:endParaRPr sz="1708" b="1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708" u="sng">
                <a:solidFill>
                  <a:schemeClr val="hlink"/>
                </a:solidFill>
                <a:hlinkClick r:id="rId5"/>
              </a:rPr>
              <a:t>https://datos.madrid.es/sites/v/index.jsp?vgnextoid=b6f3532315dd3410VgnVCM1000000b205a0aRCRD&amp;vgnextchannel=374512b9ace9f310VgnVCM100000171f5a0aRCRD</a:t>
            </a:r>
            <a:endParaRPr sz="1708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8" b="1"/>
              <a:t>Associations datasource: </a:t>
            </a:r>
            <a:endParaRPr sz="1708" b="1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708" u="sng">
                <a:solidFill>
                  <a:schemeClr val="hlink"/>
                </a:solidFill>
                <a:hlinkClick r:id="rId6"/>
              </a:rPr>
              <a:t>https://datos.madrid.es/sites/v/index.jsp?vgnextoid=5628ae43b6d85410VgnVCM100000333a5a0aRCRD&amp;vgnextchannel=374512b9ace9f310VgnVCM100000171f5a0aRCRD</a:t>
            </a:r>
            <a:endParaRPr sz="1708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100141" y="214807"/>
            <a:ext cx="65718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</a:pPr>
            <a:r>
              <a:rPr lang="en-US" sz="3200"/>
              <a:t>Project selection and sources</a:t>
            </a:r>
            <a:endParaRPr sz="3200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2092775" y="948825"/>
            <a:ext cx="7051200" cy="3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•"/>
            </a:pPr>
            <a:r>
              <a:rPr lang="en-US" sz="2200"/>
              <a:t>Organizations legally registered in Madrid City Council records</a:t>
            </a:r>
            <a:endParaRPr sz="2200"/>
          </a:p>
          <a:p>
            <a:pPr marL="742950" lvl="1" indent="-234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Charities</a:t>
            </a:r>
            <a:endParaRPr sz="2000"/>
          </a:p>
          <a:p>
            <a:pPr marL="742950" lvl="1" indent="-234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Entrepreneurial lobbies</a:t>
            </a:r>
            <a:endParaRPr sz="2000"/>
          </a:p>
          <a:p>
            <a:pPr marL="742950" lvl="1" indent="-234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School boards</a:t>
            </a:r>
            <a:endParaRPr sz="200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endParaRPr sz="2600"/>
          </a:p>
        </p:txBody>
      </p:sp>
      <p:sp>
        <p:nvSpPr>
          <p:cNvPr id="104" name="Google Shape;104;p15"/>
          <p:cNvSpPr txBox="1"/>
          <p:nvPr/>
        </p:nvSpPr>
        <p:spPr>
          <a:xfrm>
            <a:off x="4995750" y="1442000"/>
            <a:ext cx="339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34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Sports clubs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34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Cultural associations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34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2092775" y="2426000"/>
            <a:ext cx="70512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•"/>
            </a:pPr>
            <a:r>
              <a:rPr lang="en-US" sz="2200"/>
              <a:t>Different kinds of organizations</a:t>
            </a:r>
            <a:endParaRPr sz="2200"/>
          </a:p>
          <a:p>
            <a:pPr marL="742950" lvl="1" indent="-234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Associations</a:t>
            </a:r>
            <a:endParaRPr sz="2000"/>
          </a:p>
          <a:p>
            <a:pPr marL="742950" lvl="1" indent="-234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Federations</a:t>
            </a:r>
            <a:endParaRPr sz="2000"/>
          </a:p>
          <a:p>
            <a:pPr marL="177800" lvl="0" indent="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endParaRPr sz="2600"/>
          </a:p>
        </p:txBody>
      </p:sp>
      <p:sp>
        <p:nvSpPr>
          <p:cNvPr id="106" name="Google Shape;106;p15"/>
          <p:cNvSpPr txBox="1"/>
          <p:nvPr/>
        </p:nvSpPr>
        <p:spPr>
          <a:xfrm>
            <a:off x="4995750" y="2595550"/>
            <a:ext cx="3390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34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Foundations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34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Collectives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2092775" y="3365750"/>
            <a:ext cx="70512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•"/>
            </a:pPr>
            <a:r>
              <a:rPr lang="en-US" sz="2200"/>
              <a:t>A .csv dataset per kind of organization (see datasources)</a:t>
            </a:r>
            <a:endParaRPr sz="2200"/>
          </a:p>
          <a:p>
            <a:pPr marL="177800" lvl="0" indent="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endParaRPr sz="2600"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20100"/>
            <a:ext cx="914400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449825" y="821650"/>
            <a:ext cx="82590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</a:pPr>
            <a:r>
              <a:rPr lang="en-US" sz="3200"/>
              <a:t>Project development - first stages</a:t>
            </a:r>
            <a:endParaRPr sz="3200"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448975" y="1755325"/>
            <a:ext cx="3396000" cy="31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Requirements and license analysis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Dataset structure analysis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Resource naming strategy</a:t>
            </a:r>
            <a:endParaRPr sz="2400"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375" y="1585175"/>
            <a:ext cx="5102249" cy="349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448975" y="1600200"/>
            <a:ext cx="4122900" cy="3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sz="24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49825" y="821650"/>
            <a:ext cx="8259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</a:pPr>
            <a:r>
              <a:rPr lang="en-US" sz="3200"/>
              <a:t>Project development - ontology</a:t>
            </a:r>
            <a:endParaRPr sz="3200"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2975"/>
            <a:ext cx="9143998" cy="36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49825" y="821650"/>
            <a:ext cx="8259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</a:pPr>
            <a:r>
              <a:rPr lang="en-US" sz="3200"/>
              <a:t>Project development - csv cleansing</a:t>
            </a:r>
            <a:endParaRPr sz="320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93" y="4103000"/>
            <a:ext cx="4644669" cy="7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974750" y="4822400"/>
            <a:ext cx="51945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228600" algn="l" rtl="0">
              <a:spcBef>
                <a:spcPts val="56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</a:pPr>
            <a:r>
              <a:rPr lang="en-US" sz="1300" b="0" i="1">
                <a:solidFill>
                  <a:srgbClr val="999999"/>
                </a:solidFill>
              </a:rPr>
              <a:t>Select variable &gt;Edit column &gt; Add column by fetching URLs</a:t>
            </a:r>
            <a:endParaRPr sz="1300" b="0" i="1">
              <a:solidFill>
                <a:srgbClr val="999999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76200" y="1622650"/>
            <a:ext cx="4572000" cy="3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560"/>
              </a:spcBef>
              <a:spcAft>
                <a:spcPts val="0"/>
              </a:spcAft>
              <a:buSzPts val="2200"/>
              <a:buChar char="●"/>
            </a:pPr>
            <a:r>
              <a:rPr lang="en-US" sz="2200" b="0"/>
              <a:t>Iterative process.</a:t>
            </a:r>
            <a:endParaRPr sz="2200" b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b="0"/>
              <a:t>Some interesting transformations.</a:t>
            </a:r>
            <a:endParaRPr sz="2200" b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b="0"/>
              <a:t>Homogenization</a:t>
            </a:r>
            <a:endParaRPr b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b="0"/>
              <a:t>Data augmentation:</a:t>
            </a:r>
            <a:endParaRPr b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b="0"/>
              <a:t>latitude</a:t>
            </a:r>
            <a:endParaRPr b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b="0"/>
              <a:t>longitude</a:t>
            </a:r>
            <a:endParaRPr sz="1800" b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0">
                <a:solidFill>
                  <a:schemeClr val="dk1"/>
                </a:solidFill>
              </a:rPr>
              <a:t>Inconsistency fixing</a:t>
            </a:r>
            <a:endParaRPr sz="2200" b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0">
                <a:solidFill>
                  <a:schemeClr val="dk1"/>
                </a:solidFill>
              </a:rPr>
              <a:t>Data linking</a:t>
            </a:r>
            <a:endParaRPr sz="2200" b="0">
              <a:solidFill>
                <a:schemeClr val="dk1"/>
              </a:solidFill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0"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200" y="2428875"/>
            <a:ext cx="5194500" cy="132224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449825" y="821650"/>
            <a:ext cx="8259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ct val="100000"/>
              <a:buFont typeface="Calibri"/>
              <a:buNone/>
            </a:pPr>
            <a:r>
              <a:rPr lang="en-US"/>
              <a:t>Project development - mappings/kg generation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150" y="2041250"/>
            <a:ext cx="976299" cy="3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625" y="1985475"/>
            <a:ext cx="719400" cy="71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9"/>
          <p:cNvCxnSpPr/>
          <p:nvPr/>
        </p:nvCxnSpPr>
        <p:spPr>
          <a:xfrm rot="10800000" flipH="1">
            <a:off x="1687975" y="2418675"/>
            <a:ext cx="11463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0675" y="1984125"/>
            <a:ext cx="719400" cy="71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9"/>
          <p:cNvCxnSpPr/>
          <p:nvPr/>
        </p:nvCxnSpPr>
        <p:spPr>
          <a:xfrm rot="10800000" flipH="1">
            <a:off x="3713400" y="2418675"/>
            <a:ext cx="11463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2" name="Google Shape;1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7127" y="1930150"/>
            <a:ext cx="457675" cy="4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5650" y="1999900"/>
            <a:ext cx="719400" cy="71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7125" y="2432300"/>
            <a:ext cx="477574" cy="4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63713" y="2487850"/>
            <a:ext cx="855168" cy="3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60687" y="1930150"/>
            <a:ext cx="661221" cy="42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9"/>
          <p:cNvCxnSpPr/>
          <p:nvPr/>
        </p:nvCxnSpPr>
        <p:spPr>
          <a:xfrm rot="10800000" flipH="1">
            <a:off x="5718150" y="2418675"/>
            <a:ext cx="11463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19"/>
          <p:cNvSpPr txBox="1"/>
          <p:nvPr/>
        </p:nvSpPr>
        <p:spPr>
          <a:xfrm>
            <a:off x="7007800" y="2112225"/>
            <a:ext cx="976200" cy="615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SPARQL endpoint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"/>
          </p:nvPr>
        </p:nvSpPr>
        <p:spPr>
          <a:xfrm>
            <a:off x="76250" y="2824175"/>
            <a:ext cx="45447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0">
                <a:solidFill>
                  <a:schemeClr val="dk1"/>
                </a:solidFill>
              </a:rPr>
              <a:t>8 triplemaps</a:t>
            </a:r>
            <a:endParaRPr sz="2200" b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0">
                <a:solidFill>
                  <a:schemeClr val="dk1"/>
                </a:solidFill>
              </a:rPr>
              <a:t>58.988 triples (linked dataset)</a:t>
            </a:r>
            <a:endParaRPr sz="2200" b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0">
                <a:solidFill>
                  <a:schemeClr val="dk1"/>
                </a:solidFill>
              </a:rPr>
              <a:t>1.344 links with wikidata entities</a:t>
            </a:r>
            <a:endParaRPr sz="2200" b="0">
              <a:solidFill>
                <a:schemeClr val="dk1"/>
              </a:solidFill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0"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9149" y="3899260"/>
            <a:ext cx="7765699" cy="107071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1728663" y="4790725"/>
            <a:ext cx="51945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228600" algn="l" rtl="0">
              <a:spcBef>
                <a:spcPts val="56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</a:pPr>
            <a:r>
              <a:rPr lang="en-US" sz="1300" b="0" i="1">
                <a:solidFill>
                  <a:srgbClr val="999999"/>
                </a:solidFill>
              </a:rPr>
              <a:t>Also an iterative process. Error fixing given the feedback</a:t>
            </a:r>
            <a:endParaRPr sz="1300" b="0" i="1">
              <a:solidFill>
                <a:srgbClr val="999999"/>
              </a:solidFill>
            </a:endParaRPr>
          </a:p>
        </p:txBody>
      </p:sp>
      <p:cxnSp>
        <p:nvCxnSpPr>
          <p:cNvPr id="152" name="Google Shape;152;p19"/>
          <p:cNvCxnSpPr/>
          <p:nvPr/>
        </p:nvCxnSpPr>
        <p:spPr>
          <a:xfrm>
            <a:off x="4202450" y="4595075"/>
            <a:ext cx="3970200" cy="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9"/>
          <p:cNvCxnSpPr/>
          <p:nvPr/>
        </p:nvCxnSpPr>
        <p:spPr>
          <a:xfrm>
            <a:off x="828175" y="4790725"/>
            <a:ext cx="1938300" cy="30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7665750" y="4244675"/>
            <a:ext cx="45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9"/>
          <p:cNvCxnSpPr/>
          <p:nvPr/>
        </p:nvCxnSpPr>
        <p:spPr>
          <a:xfrm rot="10800000" flipH="1">
            <a:off x="828175" y="4399700"/>
            <a:ext cx="7439400" cy="9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9"/>
          <p:cNvCxnSpPr/>
          <p:nvPr/>
        </p:nvCxnSpPr>
        <p:spPr>
          <a:xfrm>
            <a:off x="852500" y="4585325"/>
            <a:ext cx="32823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49826" y="821646"/>
            <a:ext cx="82590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application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1"/>
          </p:nvPr>
        </p:nvSpPr>
        <p:spPr>
          <a:xfrm>
            <a:off x="448971" y="1600200"/>
            <a:ext cx="4122900" cy="326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457200" lvl="0" indent="-30892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2300">
                <a:solidFill>
                  <a:srgbClr val="000000"/>
                </a:solidFill>
              </a:rPr>
              <a:t>Simple web application using html, css and javascript + Flask.</a:t>
            </a:r>
            <a:endParaRPr sz="2300">
              <a:solidFill>
                <a:srgbClr val="000000"/>
              </a:solidFill>
            </a:endParaRPr>
          </a:p>
          <a:p>
            <a:pPr marL="457200" lvl="0" indent="-308927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2300">
                <a:solidFill>
                  <a:srgbClr val="000000"/>
                </a:solidFill>
              </a:rPr>
              <a:t>Uses Python’s rdflib library to read the knowledge graph and execute GRAPHQL queries to retrieve data.</a:t>
            </a:r>
            <a:endParaRPr sz="2300">
              <a:solidFill>
                <a:srgbClr val="000000"/>
              </a:solidFill>
            </a:endParaRPr>
          </a:p>
          <a:p>
            <a:pPr marL="457200" lvl="0" indent="-308927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2300">
                <a:solidFill>
                  <a:srgbClr val="000000"/>
                </a:solidFill>
              </a:rPr>
              <a:t>Communicates with Google Maps APIs.</a:t>
            </a:r>
            <a:endParaRPr sz="2300">
              <a:solidFill>
                <a:srgbClr val="000000"/>
              </a:solidFill>
            </a:endParaRPr>
          </a:p>
          <a:p>
            <a:pPr marL="457200" lvl="0" indent="-308927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US" sz="2300">
                <a:solidFill>
                  <a:srgbClr val="000000"/>
                </a:solidFill>
              </a:rPr>
              <a:t>Locates the organizations present on our knowledge graph.</a:t>
            </a:r>
            <a:endParaRPr sz="2300">
              <a:solidFill>
                <a:srgbClr val="000000"/>
              </a:solidFill>
            </a:endParaRPr>
          </a:p>
          <a:p>
            <a:pPr marL="457200" lvl="0" indent="-308927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US" sz="2300">
                <a:solidFill>
                  <a:srgbClr val="000000"/>
                </a:solidFill>
              </a:rPr>
              <a:t>Allows content filtering by:</a:t>
            </a:r>
            <a:endParaRPr sz="2300">
              <a:solidFill>
                <a:srgbClr val="000000"/>
              </a:solidFill>
            </a:endParaRPr>
          </a:p>
          <a:p>
            <a:pPr marL="914400" lvl="1" indent="-308927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-US" sz="2300">
                <a:solidFill>
                  <a:srgbClr val="000000"/>
                </a:solidFill>
              </a:rPr>
              <a:t>district</a:t>
            </a:r>
            <a:endParaRPr sz="2300">
              <a:solidFill>
                <a:srgbClr val="000000"/>
              </a:solidFill>
            </a:endParaRPr>
          </a:p>
          <a:p>
            <a:pPr marL="914400" lvl="1" indent="-308927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-US" sz="2300">
                <a:solidFill>
                  <a:srgbClr val="000000"/>
                </a:solidFill>
              </a:rPr>
              <a:t>subdistrict</a:t>
            </a:r>
            <a:endParaRPr sz="2300">
              <a:solidFill>
                <a:srgbClr val="000000"/>
              </a:solidFill>
            </a:endParaRPr>
          </a:p>
          <a:p>
            <a:pPr marL="914400" lvl="1" indent="-308927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-US" sz="2300">
                <a:solidFill>
                  <a:srgbClr val="000000"/>
                </a:solidFill>
              </a:rPr>
              <a:t>organization purpose</a:t>
            </a:r>
            <a:endParaRPr sz="2300">
              <a:solidFill>
                <a:srgbClr val="000000"/>
              </a:solidFill>
            </a:endParaRPr>
          </a:p>
          <a:p>
            <a:pPr marL="914400" lvl="1" indent="-308927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ct val="100000"/>
              <a:buChar char="○"/>
            </a:pPr>
            <a:r>
              <a:rPr lang="en-US" sz="2300">
                <a:solidFill>
                  <a:srgbClr val="000000"/>
                </a:solidFill>
              </a:rPr>
              <a:t>organization type</a:t>
            </a:r>
            <a:endParaRPr sz="2300">
              <a:solidFill>
                <a:srgbClr val="000000"/>
              </a:solidFill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500" y="2062012"/>
            <a:ext cx="4387499" cy="308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en-data-demo.mp4" descr="open-data-demo.mp4">
            <a:hlinkClick r:id="" action="ppaction://media"/>
            <a:extLst>
              <a:ext uri="{FF2B5EF4-FFF2-40B4-BE49-F238E27FC236}">
                <a16:creationId xmlns:a16="http://schemas.microsoft.com/office/drawing/2014/main" id="{B2AAF701-110C-4D38-2D84-BB9E78B35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0704" y="846944"/>
            <a:ext cx="6122591" cy="4296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448975" y="1214450"/>
            <a:ext cx="8246100" cy="364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3600" b="1"/>
              <a:t>Thanks for your attention!</a:t>
            </a:r>
            <a:endParaRPr sz="3600" b="1"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962" y="2224075"/>
            <a:ext cx="2888124" cy="288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Macintosh PowerPoint</Application>
  <PresentationFormat>On-screen Show (16:9)</PresentationFormat>
  <Paragraphs>62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OPEN DATA &amp; KNOWLEDGE GRAPHS</vt:lpstr>
      <vt:lpstr>Project selection and sources</vt:lpstr>
      <vt:lpstr>Project development - first stages</vt:lpstr>
      <vt:lpstr>Project development - ontology</vt:lpstr>
      <vt:lpstr>Project development - csv cleansing</vt:lpstr>
      <vt:lpstr>Project development - mappings/kg generation</vt:lpstr>
      <vt:lpstr>Our application</vt:lpstr>
      <vt:lpstr>PowerPoint Presentation</vt:lpstr>
      <vt:lpstr>PowerPoint Presentation</vt:lpstr>
      <vt:lpstr>Datasources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&amp; KNOWLEDGE GRAPHS</dc:title>
  <cp:lastModifiedBy>Microsoft Office User</cp:lastModifiedBy>
  <cp:revision>1</cp:revision>
  <dcterms:modified xsi:type="dcterms:W3CDTF">2022-11-14T19:04:33Z</dcterms:modified>
</cp:coreProperties>
</file>